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9"/>
  </p:notesMasterIdLst>
  <p:sldIdLst>
    <p:sldId id="256" r:id="rId2"/>
    <p:sldId id="257" r:id="rId3"/>
    <p:sldId id="260" r:id="rId4"/>
    <p:sldId id="261" r:id="rId5"/>
    <p:sldId id="262" r:id="rId6"/>
    <p:sldId id="263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11D5E-3031-864F-B6D4-2825ED96841F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F2EA2-B3E4-134E-A702-4A252AF28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64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FF2EA2-B3E4-134E-A702-4A252AF28C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99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2ADB-AAC3-3B47-9F97-A1F17FE9104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2ADB-AAC3-3B47-9F97-A1F17FE91047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2ADB-AAC3-3B47-9F97-A1F17FE91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2ADB-AAC3-3B47-9F97-A1F17FE91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2ADB-AAC3-3B47-9F97-A1F17FE9104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2ADB-AAC3-3B47-9F97-A1F17FE91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2ADB-AAC3-3B47-9F97-A1F17FE91047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2ADB-AAC3-3B47-9F97-A1F17FE91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2ADB-AAC3-3B47-9F97-A1F17FE91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2ADB-AAC3-3B47-9F97-A1F17FE9104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2ADB-AAC3-3B47-9F97-A1F17FE91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2ADB-AAC3-3B47-9F97-A1F17FE91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2ADB-AAC3-3B47-9F97-A1F17FE910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2ADB-AAC3-3B47-9F97-A1F17FE91047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206EE5D5-2BBB-D641-BDD4-F471B990E4E1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662A2ADB-AAC3-3B47-9F97-A1F17FE9104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Georgia"/>
                <a:cs typeface="Georgia"/>
              </a:rPr>
              <a:t>Le </a:t>
            </a:r>
            <a:r>
              <a:rPr lang="en-US" b="1" dirty="0" err="1">
                <a:latin typeface="Georgia"/>
                <a:cs typeface="Georgia"/>
              </a:rPr>
              <a:t>C</a:t>
            </a:r>
            <a:r>
              <a:rPr lang="en-US" b="1" dirty="0" err="1" smtClean="0">
                <a:latin typeface="Georgia"/>
                <a:cs typeface="Georgia"/>
              </a:rPr>
              <a:t>onditionnel</a:t>
            </a:r>
            <a:r>
              <a:rPr lang="en-US" b="1" dirty="0" smtClean="0">
                <a:latin typeface="Georgia"/>
                <a:cs typeface="Georgia"/>
              </a:rPr>
              <a:t> </a:t>
            </a:r>
            <a:r>
              <a:rPr lang="en-US" b="1" dirty="0" smtClean="0">
                <a:solidFill>
                  <a:srgbClr val="FF6600"/>
                </a:solidFill>
                <a:latin typeface="Georgia"/>
                <a:cs typeface="Georgia"/>
              </a:rPr>
              <a:t>passé</a:t>
            </a:r>
            <a:endParaRPr lang="en-US" b="1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Georgia"/>
                <a:cs typeface="Georgia"/>
              </a:rPr>
              <a:t>FSF3U</a:t>
            </a:r>
            <a:endParaRPr lang="en-US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955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eorgia"/>
                <a:cs typeface="Georgia"/>
              </a:rPr>
              <a:t>Le </a:t>
            </a:r>
            <a:r>
              <a:rPr lang="en-US" dirty="0" err="1">
                <a:latin typeface="Georgia"/>
                <a:cs typeface="Georgia"/>
              </a:rPr>
              <a:t>C</a:t>
            </a:r>
            <a:r>
              <a:rPr lang="en-US" dirty="0" err="1" smtClean="0">
                <a:latin typeface="Georgia"/>
                <a:cs typeface="Georgia"/>
              </a:rPr>
              <a:t>onditionnel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>
                <a:solidFill>
                  <a:srgbClr val="FF6600"/>
                </a:solidFill>
                <a:latin typeface="Georgia"/>
                <a:cs typeface="Georgia"/>
              </a:rPr>
              <a:t>p</a:t>
            </a:r>
            <a:r>
              <a:rPr lang="en-US" dirty="0" smtClean="0">
                <a:solidFill>
                  <a:srgbClr val="FF6600"/>
                </a:solidFill>
                <a:latin typeface="Georgia"/>
                <a:cs typeface="Georgia"/>
              </a:rPr>
              <a:t>assé</a:t>
            </a:r>
            <a:endParaRPr lang="en-US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4543" y="2133600"/>
            <a:ext cx="7076747" cy="3992563"/>
          </a:xfrm>
        </p:spPr>
        <p:txBody>
          <a:bodyPr>
            <a:normAutofit lnSpcReduction="10000"/>
          </a:bodyPr>
          <a:lstStyle/>
          <a:p>
            <a:r>
              <a:rPr lang="fr-FR" b="1" dirty="0">
                <a:effectLst/>
                <a:latin typeface="Georgia"/>
                <a:cs typeface="Georgia"/>
              </a:rPr>
              <a:t>Observez les phrases suivantes : </a:t>
            </a:r>
            <a:endParaRPr lang="en-CA" dirty="0">
              <a:effectLst/>
              <a:latin typeface="Georgia"/>
              <a:cs typeface="Georgia"/>
            </a:endParaRPr>
          </a:p>
          <a:p>
            <a:pPr lvl="1"/>
            <a:r>
              <a:rPr lang="fr-FR" dirty="0">
                <a:effectLst/>
                <a:latin typeface="Georgia"/>
                <a:cs typeface="Georgia"/>
              </a:rPr>
              <a:t>J’</a:t>
            </a:r>
            <a:r>
              <a:rPr lang="fr-FR" b="1" u="sng" dirty="0">
                <a:effectLst/>
                <a:latin typeface="Georgia"/>
                <a:cs typeface="Georgia"/>
              </a:rPr>
              <a:t>aurais</a:t>
            </a:r>
            <a:r>
              <a:rPr lang="fr-FR" dirty="0">
                <a:effectLst/>
                <a:latin typeface="Georgia"/>
                <a:cs typeface="Georgia"/>
              </a:rPr>
              <a:t> </a:t>
            </a:r>
            <a:r>
              <a:rPr lang="fr-FR" b="1" u="sng" dirty="0">
                <a:effectLst/>
                <a:latin typeface="Georgia"/>
                <a:cs typeface="Georgia"/>
              </a:rPr>
              <a:t>aimé</a:t>
            </a:r>
            <a:r>
              <a:rPr lang="fr-FR" dirty="0">
                <a:effectLst/>
                <a:latin typeface="Georgia"/>
                <a:cs typeface="Georgia"/>
              </a:rPr>
              <a:t> vous accompagner.</a:t>
            </a:r>
            <a:endParaRPr lang="en-CA" dirty="0">
              <a:effectLst/>
              <a:latin typeface="Georgia"/>
              <a:cs typeface="Georgia"/>
            </a:endParaRPr>
          </a:p>
          <a:p>
            <a:pPr lvl="1"/>
            <a:r>
              <a:rPr lang="fr-FR" dirty="0">
                <a:effectLst/>
                <a:latin typeface="Georgia"/>
                <a:cs typeface="Georgia"/>
              </a:rPr>
              <a:t>Les filles </a:t>
            </a:r>
            <a:r>
              <a:rPr lang="fr-FR" b="1" u="sng" dirty="0">
                <a:effectLst/>
                <a:latin typeface="Georgia"/>
                <a:cs typeface="Georgia"/>
              </a:rPr>
              <a:t>auraient</a:t>
            </a:r>
            <a:r>
              <a:rPr lang="fr-FR" b="1" dirty="0">
                <a:effectLst/>
                <a:latin typeface="Georgia"/>
                <a:cs typeface="Georgia"/>
              </a:rPr>
              <a:t> </a:t>
            </a:r>
            <a:r>
              <a:rPr lang="fr-FR" b="1" u="sng" dirty="0">
                <a:effectLst/>
                <a:latin typeface="Georgia"/>
                <a:cs typeface="Georgia"/>
              </a:rPr>
              <a:t>désiré</a:t>
            </a:r>
            <a:r>
              <a:rPr lang="fr-FR" dirty="0">
                <a:effectLst/>
                <a:latin typeface="Georgia"/>
                <a:cs typeface="Georgia"/>
              </a:rPr>
              <a:t> vivre avec leurs parents.</a:t>
            </a:r>
            <a:endParaRPr lang="en-CA" dirty="0">
              <a:effectLst/>
              <a:latin typeface="Georgia"/>
              <a:cs typeface="Georgia"/>
            </a:endParaRPr>
          </a:p>
          <a:p>
            <a:pPr lvl="1"/>
            <a:r>
              <a:rPr lang="fr-FR" dirty="0">
                <a:effectLst/>
                <a:latin typeface="Georgia"/>
                <a:cs typeface="Georgia"/>
              </a:rPr>
              <a:t>Elle </a:t>
            </a:r>
            <a:r>
              <a:rPr lang="fr-FR" b="1" u="sng" dirty="0">
                <a:effectLst/>
                <a:latin typeface="Georgia"/>
                <a:cs typeface="Georgia"/>
              </a:rPr>
              <a:t>serait</a:t>
            </a:r>
            <a:r>
              <a:rPr lang="fr-FR" b="1" dirty="0">
                <a:effectLst/>
                <a:latin typeface="Georgia"/>
                <a:cs typeface="Georgia"/>
              </a:rPr>
              <a:t> </a:t>
            </a:r>
            <a:r>
              <a:rPr lang="fr-FR" b="1" u="sng" dirty="0">
                <a:effectLst/>
                <a:latin typeface="Georgia"/>
                <a:cs typeface="Georgia"/>
              </a:rPr>
              <a:t>venu</a:t>
            </a:r>
            <a:r>
              <a:rPr lang="fr-FR" b="1" u="sng" dirty="0">
                <a:solidFill>
                  <a:srgbClr val="FF0000"/>
                </a:solidFill>
                <a:effectLst/>
                <a:latin typeface="Georgia"/>
                <a:cs typeface="Georgia"/>
              </a:rPr>
              <a:t>e</a:t>
            </a:r>
            <a:r>
              <a:rPr lang="fr-FR" dirty="0">
                <a:effectLst/>
                <a:latin typeface="Georgia"/>
                <a:cs typeface="Georgia"/>
              </a:rPr>
              <a:t> me chercher, mais elle ne l’a pas fait.</a:t>
            </a:r>
            <a:endParaRPr lang="en-CA" dirty="0">
              <a:effectLst/>
              <a:latin typeface="Georgia"/>
              <a:cs typeface="Georgia"/>
            </a:endParaRPr>
          </a:p>
          <a:p>
            <a:pPr lvl="1"/>
            <a:r>
              <a:rPr lang="fr-FR" dirty="0">
                <a:effectLst/>
                <a:latin typeface="Georgia"/>
                <a:cs typeface="Georgia"/>
              </a:rPr>
              <a:t>Si Josée </a:t>
            </a:r>
            <a:r>
              <a:rPr lang="fr-FR" b="1" u="sng" dirty="0">
                <a:effectLst/>
                <a:latin typeface="Georgia"/>
                <a:cs typeface="Georgia"/>
              </a:rPr>
              <a:t>avait</a:t>
            </a:r>
            <a:r>
              <a:rPr lang="fr-FR" b="1" dirty="0">
                <a:effectLst/>
                <a:latin typeface="Georgia"/>
                <a:cs typeface="Georgia"/>
              </a:rPr>
              <a:t> </a:t>
            </a:r>
            <a:r>
              <a:rPr lang="fr-FR" b="1" u="sng" dirty="0">
                <a:effectLst/>
                <a:latin typeface="Georgia"/>
                <a:cs typeface="Georgia"/>
              </a:rPr>
              <a:t>menti</a:t>
            </a:r>
            <a:r>
              <a:rPr lang="fr-FR" dirty="0">
                <a:effectLst/>
                <a:latin typeface="Georgia"/>
                <a:cs typeface="Georgia"/>
              </a:rPr>
              <a:t> à sa grand-mère, elle </a:t>
            </a:r>
            <a:r>
              <a:rPr lang="fr-FR" b="1" u="sng" dirty="0">
                <a:effectLst/>
                <a:latin typeface="Georgia"/>
                <a:cs typeface="Georgia"/>
              </a:rPr>
              <a:t>se serait</a:t>
            </a:r>
            <a:r>
              <a:rPr lang="fr-FR" b="1" dirty="0">
                <a:effectLst/>
                <a:latin typeface="Georgia"/>
                <a:cs typeface="Georgia"/>
              </a:rPr>
              <a:t> </a:t>
            </a:r>
            <a:r>
              <a:rPr lang="fr-FR" b="1" u="sng" dirty="0">
                <a:effectLst/>
                <a:latin typeface="Georgia"/>
                <a:cs typeface="Georgia"/>
              </a:rPr>
              <a:t>fâchée</a:t>
            </a:r>
            <a:r>
              <a:rPr lang="fr-FR" dirty="0">
                <a:effectLst/>
                <a:latin typeface="Georgia"/>
                <a:cs typeface="Georgia"/>
              </a:rPr>
              <a:t>.</a:t>
            </a:r>
            <a:endParaRPr lang="en-CA" dirty="0">
              <a:effectLst/>
              <a:latin typeface="Georgia"/>
              <a:cs typeface="Georgia"/>
            </a:endParaRPr>
          </a:p>
          <a:p>
            <a:r>
              <a:rPr lang="fr-FR" dirty="0">
                <a:effectLst/>
                <a:latin typeface="Georgia"/>
                <a:cs typeface="Georgia"/>
              </a:rPr>
              <a:t>Dans une phrase conditionnelle, où l’hypothèse introduite par si montre</a:t>
            </a:r>
            <a:endParaRPr lang="en-CA" dirty="0">
              <a:effectLst/>
              <a:latin typeface="Georgia"/>
              <a:cs typeface="Georgia"/>
            </a:endParaRPr>
          </a:p>
          <a:p>
            <a:endParaRPr lang="en-US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898249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eorgia"/>
                <a:cs typeface="Georgia"/>
              </a:rPr>
              <a:t>Le </a:t>
            </a:r>
            <a:r>
              <a:rPr lang="en-US" dirty="0" err="1">
                <a:latin typeface="Georgia"/>
                <a:cs typeface="Georgia"/>
              </a:rPr>
              <a:t>C</a:t>
            </a:r>
            <a:r>
              <a:rPr lang="en-US" dirty="0" err="1" smtClean="0">
                <a:latin typeface="Georgia"/>
                <a:cs typeface="Georgia"/>
              </a:rPr>
              <a:t>onditionnel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>
                <a:solidFill>
                  <a:srgbClr val="FF6600"/>
                </a:solidFill>
                <a:latin typeface="Georgia"/>
                <a:cs typeface="Georgia"/>
              </a:rPr>
              <a:t>p</a:t>
            </a:r>
            <a:r>
              <a:rPr lang="en-US" dirty="0" smtClean="0">
                <a:solidFill>
                  <a:srgbClr val="FF6600"/>
                </a:solidFill>
                <a:latin typeface="Georgia"/>
                <a:cs typeface="Georgia"/>
              </a:rPr>
              <a:t>assé</a:t>
            </a:r>
            <a:endParaRPr lang="en-US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519" y="2505350"/>
            <a:ext cx="7076747" cy="2699141"/>
          </a:xfrm>
        </p:spPr>
        <p:txBody>
          <a:bodyPr/>
          <a:lstStyle/>
          <a:p>
            <a:r>
              <a:rPr lang="fr-FR" b="1" dirty="0">
                <a:effectLst/>
                <a:latin typeface="Georgia"/>
                <a:cs typeface="Georgia"/>
              </a:rPr>
              <a:t>L’emploi :</a:t>
            </a:r>
            <a:r>
              <a:rPr lang="fr-FR" dirty="0">
                <a:effectLst/>
                <a:latin typeface="Georgia"/>
                <a:cs typeface="Georgia"/>
              </a:rPr>
              <a:t> Le conditionnel passé exprime </a:t>
            </a:r>
            <a:r>
              <a:rPr lang="fr-FR" dirty="0" smtClean="0">
                <a:effectLst/>
                <a:latin typeface="Georgia"/>
                <a:cs typeface="Georgia"/>
              </a:rPr>
              <a:t>:</a:t>
            </a:r>
          </a:p>
          <a:p>
            <a:pPr marL="0" indent="0">
              <a:buNone/>
            </a:pPr>
            <a:endParaRPr lang="en-CA" dirty="0">
              <a:effectLst/>
              <a:latin typeface="Georgia"/>
              <a:cs typeface="Georgia"/>
            </a:endParaRPr>
          </a:p>
          <a:p>
            <a:pPr lvl="1"/>
            <a:r>
              <a:rPr lang="fr-FR" dirty="0">
                <a:effectLst/>
                <a:latin typeface="Georgia"/>
                <a:cs typeface="Georgia"/>
              </a:rPr>
              <a:t>Une possibilité dans le passé</a:t>
            </a:r>
            <a:endParaRPr lang="en-CA" dirty="0">
              <a:effectLst/>
              <a:latin typeface="Georgia"/>
              <a:cs typeface="Georgia"/>
            </a:endParaRPr>
          </a:p>
          <a:p>
            <a:pPr lvl="1"/>
            <a:r>
              <a:rPr lang="fr-FR" dirty="0">
                <a:effectLst/>
                <a:latin typeface="Georgia"/>
                <a:cs typeface="Georgia"/>
              </a:rPr>
              <a:t>Une forme de politesse</a:t>
            </a:r>
            <a:endParaRPr lang="en-CA" dirty="0">
              <a:effectLst/>
              <a:latin typeface="Georgia"/>
              <a:cs typeface="Georgia"/>
            </a:endParaRPr>
          </a:p>
          <a:p>
            <a:pPr lvl="1"/>
            <a:r>
              <a:rPr lang="fr-FR" dirty="0">
                <a:effectLst/>
                <a:latin typeface="Georgia"/>
                <a:cs typeface="Georgia"/>
              </a:rPr>
              <a:t>Un souhait</a:t>
            </a:r>
            <a:endParaRPr lang="en-CA" dirty="0">
              <a:effectLst/>
              <a:latin typeface="Georgia"/>
              <a:cs typeface="Georgia"/>
            </a:endParaRPr>
          </a:p>
          <a:p>
            <a:endParaRPr lang="en-US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493132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eorgia"/>
                <a:cs typeface="Georgia"/>
              </a:rPr>
              <a:t>Le </a:t>
            </a:r>
            <a:r>
              <a:rPr lang="en-US" dirty="0" err="1">
                <a:latin typeface="Georgia"/>
                <a:cs typeface="Georgia"/>
              </a:rPr>
              <a:t>C</a:t>
            </a:r>
            <a:r>
              <a:rPr lang="en-US" dirty="0" err="1" smtClean="0">
                <a:latin typeface="Georgia"/>
                <a:cs typeface="Georgia"/>
              </a:rPr>
              <a:t>onditionnel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>
                <a:solidFill>
                  <a:srgbClr val="FF6600"/>
                </a:solidFill>
                <a:latin typeface="Georgia"/>
                <a:cs typeface="Georgia"/>
              </a:rPr>
              <a:t>p</a:t>
            </a:r>
            <a:r>
              <a:rPr lang="en-US" dirty="0" smtClean="0">
                <a:solidFill>
                  <a:srgbClr val="FF6600"/>
                </a:solidFill>
                <a:latin typeface="Georgia"/>
                <a:cs typeface="Georgia"/>
              </a:rPr>
              <a:t>assé</a:t>
            </a:r>
            <a:endParaRPr lang="en-US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265" y="2133600"/>
            <a:ext cx="7635481" cy="3992563"/>
          </a:xfrm>
        </p:spPr>
        <p:txBody>
          <a:bodyPr>
            <a:normAutofit fontScale="70000" lnSpcReduction="20000"/>
          </a:bodyPr>
          <a:lstStyle/>
          <a:p>
            <a:r>
              <a:rPr lang="fr-FR" dirty="0">
                <a:effectLst/>
                <a:latin typeface="Georgia"/>
                <a:cs typeface="Georgia"/>
              </a:rPr>
              <a:t>Les phrases </a:t>
            </a:r>
            <a:r>
              <a:rPr lang="fr-FR" dirty="0" smtClean="0">
                <a:effectLst/>
                <a:latin typeface="Georgia"/>
                <a:cs typeface="Georgia"/>
              </a:rPr>
              <a:t>conditionnelles</a:t>
            </a:r>
            <a:endParaRPr lang="en-CA" dirty="0">
              <a:effectLst/>
              <a:latin typeface="Georgia"/>
              <a:cs typeface="Georgia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fr-FR" dirty="0" smtClean="0">
                <a:effectLst/>
                <a:latin typeface="Georgia"/>
                <a:cs typeface="Georgia"/>
              </a:rPr>
              <a:t>Rappel</a:t>
            </a:r>
            <a:r>
              <a:rPr lang="fr-FR" dirty="0">
                <a:effectLst/>
                <a:latin typeface="Georgia"/>
                <a:cs typeface="Georgia"/>
              </a:rPr>
              <a:t> </a:t>
            </a:r>
            <a:r>
              <a:rPr lang="fr-FR" dirty="0" smtClean="0">
                <a:effectLst/>
                <a:latin typeface="Georgia"/>
                <a:cs typeface="Georgia"/>
              </a:rPr>
              <a:t>: </a:t>
            </a:r>
            <a:r>
              <a:rPr lang="fr-FR" b="1" i="1" u="sng" dirty="0" smtClean="0">
                <a:effectLst/>
                <a:latin typeface="Georgia"/>
                <a:cs typeface="Georgia"/>
              </a:rPr>
              <a:t>Si</a:t>
            </a:r>
            <a:r>
              <a:rPr lang="fr-FR" dirty="0" smtClean="0">
                <a:effectLst/>
                <a:latin typeface="Georgia"/>
                <a:cs typeface="Georgia"/>
              </a:rPr>
              <a:t> </a:t>
            </a:r>
            <a:r>
              <a:rPr lang="fr-FR" dirty="0">
                <a:effectLst/>
                <a:latin typeface="Georgia"/>
                <a:cs typeface="Georgia"/>
              </a:rPr>
              <a:t>mes amis </a:t>
            </a:r>
            <a:r>
              <a:rPr lang="fr-FR" b="1" i="1" dirty="0">
                <a:effectLst/>
                <a:latin typeface="Georgia"/>
                <a:cs typeface="Georgia"/>
              </a:rPr>
              <a:t>partent</a:t>
            </a:r>
            <a:r>
              <a:rPr lang="fr-FR" dirty="0">
                <a:effectLst/>
                <a:latin typeface="Georgia"/>
                <a:cs typeface="Georgia"/>
              </a:rPr>
              <a:t>, je </a:t>
            </a:r>
            <a:r>
              <a:rPr lang="fr-FR" b="1" i="1" u="sng" dirty="0">
                <a:effectLst/>
                <a:latin typeface="Georgia"/>
                <a:cs typeface="Georgia"/>
              </a:rPr>
              <a:t>pars</a:t>
            </a:r>
            <a:r>
              <a:rPr lang="fr-FR" dirty="0">
                <a:effectLst/>
                <a:latin typeface="Georgia"/>
                <a:cs typeface="Georgia"/>
              </a:rPr>
              <a:t> aussi 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fr-FR" dirty="0" smtClean="0">
                <a:effectLst/>
                <a:latin typeface="Georgia"/>
                <a:cs typeface="Georgia"/>
              </a:rPr>
              <a:t>                                 </a:t>
            </a:r>
            <a:r>
              <a:rPr lang="fr-FR" dirty="0" smtClean="0">
                <a:effectLst/>
                <a:latin typeface="Georgia"/>
                <a:cs typeface="Georgia"/>
              </a:rPr>
              <a:t>      (</a:t>
            </a:r>
            <a:r>
              <a:rPr lang="fr-FR" dirty="0">
                <a:effectLst/>
                <a:latin typeface="Georgia"/>
                <a:cs typeface="Georgia"/>
              </a:rPr>
              <a:t>présent) </a:t>
            </a:r>
            <a:r>
              <a:rPr lang="fr-FR" dirty="0" smtClean="0">
                <a:effectLst/>
                <a:latin typeface="Georgia"/>
                <a:cs typeface="Georgia"/>
              </a:rPr>
              <a:t>    (</a:t>
            </a:r>
            <a:r>
              <a:rPr lang="fr-FR" dirty="0">
                <a:effectLst/>
                <a:latin typeface="Georgia"/>
                <a:cs typeface="Georgia"/>
              </a:rPr>
              <a:t>présent</a:t>
            </a:r>
            <a:r>
              <a:rPr lang="fr-FR" dirty="0" smtClean="0">
                <a:effectLst/>
                <a:latin typeface="Georgia"/>
                <a:cs typeface="Georgia"/>
              </a:rPr>
              <a:t>)</a:t>
            </a:r>
            <a:endParaRPr lang="en-CA" dirty="0">
              <a:effectLst/>
              <a:latin typeface="Georgia"/>
              <a:cs typeface="Georgia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fr-FR" b="1" i="1" u="sng" dirty="0" smtClean="0">
                <a:effectLst/>
                <a:latin typeface="Georgia"/>
                <a:cs typeface="Georgia"/>
              </a:rPr>
              <a:t>Si</a:t>
            </a:r>
            <a:r>
              <a:rPr lang="fr-FR" dirty="0" smtClean="0">
                <a:effectLst/>
                <a:latin typeface="Georgia"/>
                <a:cs typeface="Georgia"/>
              </a:rPr>
              <a:t> </a:t>
            </a:r>
            <a:r>
              <a:rPr lang="fr-FR" dirty="0">
                <a:effectLst/>
                <a:latin typeface="Georgia"/>
                <a:cs typeface="Georgia"/>
              </a:rPr>
              <a:t>mes amis </a:t>
            </a:r>
            <a:r>
              <a:rPr lang="fr-FR" b="1" i="1" dirty="0">
                <a:effectLst/>
                <a:latin typeface="Georgia"/>
                <a:cs typeface="Georgia"/>
              </a:rPr>
              <a:t>partent</a:t>
            </a:r>
            <a:r>
              <a:rPr lang="fr-FR" dirty="0">
                <a:effectLst/>
                <a:latin typeface="Georgia"/>
                <a:cs typeface="Georgia"/>
              </a:rPr>
              <a:t>, je </a:t>
            </a:r>
            <a:r>
              <a:rPr lang="fr-FR" b="1" i="1" u="sng" dirty="0">
                <a:effectLst/>
                <a:latin typeface="Georgia"/>
                <a:cs typeface="Georgia"/>
              </a:rPr>
              <a:t>partirai </a:t>
            </a:r>
            <a:r>
              <a:rPr lang="fr-FR" dirty="0">
                <a:effectLst/>
                <a:latin typeface="Georgia"/>
                <a:cs typeface="Georgia"/>
              </a:rPr>
              <a:t>aussi </a:t>
            </a:r>
            <a:r>
              <a:rPr lang="fr-FR" dirty="0" smtClean="0">
                <a:effectLst/>
                <a:latin typeface="Georgia"/>
                <a:cs typeface="Georgia"/>
              </a:rPr>
              <a:t>!</a:t>
            </a:r>
            <a:endParaRPr lang="en-CA" dirty="0">
              <a:effectLst/>
              <a:latin typeface="Georgia"/>
              <a:cs typeface="Georgia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fr-FR" dirty="0" smtClean="0">
                <a:effectLst/>
                <a:latin typeface="Georgia"/>
                <a:cs typeface="Georgia"/>
              </a:rPr>
              <a:t>                    </a:t>
            </a:r>
            <a:r>
              <a:rPr lang="fr-FR" dirty="0" smtClean="0">
                <a:effectLst/>
                <a:latin typeface="Georgia"/>
                <a:cs typeface="Georgia"/>
              </a:rPr>
              <a:t>   </a:t>
            </a:r>
            <a:r>
              <a:rPr lang="fr-FR" dirty="0" smtClean="0">
                <a:effectLst/>
                <a:latin typeface="Georgia"/>
                <a:cs typeface="Georgia"/>
              </a:rPr>
              <a:t>(</a:t>
            </a:r>
            <a:r>
              <a:rPr lang="fr-FR" dirty="0">
                <a:effectLst/>
                <a:latin typeface="Georgia"/>
                <a:cs typeface="Georgia"/>
              </a:rPr>
              <a:t>présent)     (futur)</a:t>
            </a:r>
            <a:endParaRPr lang="en-CA" dirty="0">
              <a:effectLst/>
              <a:latin typeface="Georgia"/>
              <a:cs typeface="Georgia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fr-FR" b="1" i="1" u="sng" dirty="0" smtClean="0">
                <a:effectLst/>
                <a:latin typeface="Georgia"/>
                <a:cs typeface="Georgia"/>
              </a:rPr>
              <a:t>Si</a:t>
            </a:r>
            <a:r>
              <a:rPr lang="fr-FR" dirty="0" smtClean="0">
                <a:effectLst/>
                <a:latin typeface="Georgia"/>
                <a:cs typeface="Georgia"/>
              </a:rPr>
              <a:t> </a:t>
            </a:r>
            <a:r>
              <a:rPr lang="fr-FR" dirty="0">
                <a:effectLst/>
                <a:latin typeface="Georgia"/>
                <a:cs typeface="Georgia"/>
              </a:rPr>
              <a:t>tes amis </a:t>
            </a:r>
            <a:r>
              <a:rPr lang="fr-FR" b="1" i="1" dirty="0">
                <a:effectLst/>
                <a:latin typeface="Georgia"/>
                <a:cs typeface="Georgia"/>
              </a:rPr>
              <a:t>partent</a:t>
            </a:r>
            <a:r>
              <a:rPr lang="fr-FR" dirty="0">
                <a:effectLst/>
                <a:latin typeface="Georgia"/>
                <a:cs typeface="Georgia"/>
              </a:rPr>
              <a:t>, je </a:t>
            </a:r>
            <a:r>
              <a:rPr lang="fr-FR" b="1" i="1" u="sng" dirty="0">
                <a:effectLst/>
                <a:latin typeface="Georgia"/>
                <a:cs typeface="Georgia"/>
              </a:rPr>
              <a:t>pars </a:t>
            </a:r>
            <a:r>
              <a:rPr lang="fr-FR" dirty="0">
                <a:effectLst/>
                <a:latin typeface="Georgia"/>
                <a:cs typeface="Georgia"/>
              </a:rPr>
              <a:t>aussi </a:t>
            </a:r>
            <a:r>
              <a:rPr lang="fr-FR" dirty="0" smtClean="0">
                <a:effectLst/>
                <a:latin typeface="Georgia"/>
                <a:cs typeface="Georgia"/>
              </a:rPr>
              <a:t>!</a:t>
            </a:r>
            <a:endParaRPr lang="en-CA" dirty="0">
              <a:effectLst/>
              <a:latin typeface="Georgia"/>
              <a:cs typeface="Georgia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fr-FR" dirty="0" smtClean="0">
                <a:effectLst/>
                <a:latin typeface="Georgia"/>
                <a:cs typeface="Georgia"/>
              </a:rPr>
              <a:t>               </a:t>
            </a:r>
            <a:r>
              <a:rPr lang="fr-FR" dirty="0" smtClean="0">
                <a:effectLst/>
                <a:latin typeface="Georgia"/>
                <a:cs typeface="Georgia"/>
              </a:rPr>
              <a:t>      </a:t>
            </a:r>
            <a:r>
              <a:rPr lang="fr-FR" dirty="0">
                <a:effectLst/>
                <a:latin typeface="Georgia"/>
                <a:cs typeface="Georgia"/>
              </a:rPr>
              <a:t>(présent) </a:t>
            </a:r>
            <a:r>
              <a:rPr lang="fr-FR" dirty="0" smtClean="0">
                <a:effectLst/>
                <a:latin typeface="Georgia"/>
                <a:cs typeface="Georgia"/>
              </a:rPr>
              <a:t>    </a:t>
            </a:r>
            <a:r>
              <a:rPr lang="fr-FR" dirty="0">
                <a:effectLst/>
                <a:latin typeface="Georgia"/>
                <a:cs typeface="Georgia"/>
              </a:rPr>
              <a:t>(impératif)</a:t>
            </a:r>
            <a:endParaRPr lang="en-CA" dirty="0">
              <a:effectLst/>
              <a:latin typeface="Georgia"/>
              <a:cs typeface="Georgia"/>
            </a:endParaRPr>
          </a:p>
          <a:p>
            <a:pPr marL="0" indent="0">
              <a:buNone/>
            </a:pPr>
            <a:r>
              <a:rPr lang="fr-FR" dirty="0">
                <a:effectLst/>
                <a:latin typeface="Georgia"/>
                <a:cs typeface="Georgia"/>
              </a:rPr>
              <a:t>-------------------------------------------------------------------------------------------</a:t>
            </a:r>
            <a:r>
              <a:rPr lang="fr-FR" dirty="0" smtClean="0">
                <a:effectLst/>
                <a:latin typeface="Georgia"/>
                <a:cs typeface="Georgia"/>
              </a:rPr>
              <a:t>-</a:t>
            </a:r>
            <a:endParaRPr lang="en-CA" dirty="0">
              <a:effectLst/>
              <a:latin typeface="Georgia"/>
              <a:cs typeface="Georgia"/>
            </a:endParaRPr>
          </a:p>
          <a:p>
            <a:pPr marL="0" indent="0">
              <a:buNone/>
            </a:pPr>
            <a:r>
              <a:rPr lang="fr-FR" b="1" i="1" dirty="0">
                <a:effectLst/>
                <a:latin typeface="Georgia"/>
                <a:cs typeface="Georgia"/>
              </a:rPr>
              <a:t>Si</a:t>
            </a:r>
            <a:r>
              <a:rPr lang="fr-FR" dirty="0">
                <a:effectLst/>
                <a:latin typeface="Georgia"/>
                <a:cs typeface="Georgia"/>
              </a:rPr>
              <a:t> + le </a:t>
            </a:r>
            <a:r>
              <a:rPr lang="fr-FR" b="1" dirty="0">
                <a:effectLst/>
                <a:latin typeface="Georgia"/>
                <a:cs typeface="Georgia"/>
              </a:rPr>
              <a:t>présent</a:t>
            </a:r>
            <a:r>
              <a:rPr lang="fr-FR" dirty="0">
                <a:effectLst/>
                <a:latin typeface="Georgia"/>
                <a:cs typeface="Georgia"/>
              </a:rPr>
              <a:t> dans l’hypothèse = </a:t>
            </a:r>
            <a:r>
              <a:rPr lang="fr-FR" b="1" dirty="0">
                <a:effectLst/>
                <a:latin typeface="Georgia"/>
                <a:cs typeface="Georgia"/>
              </a:rPr>
              <a:t>le présent</a:t>
            </a:r>
            <a:r>
              <a:rPr lang="fr-FR" dirty="0">
                <a:effectLst/>
                <a:latin typeface="Georgia"/>
                <a:cs typeface="Georgia"/>
              </a:rPr>
              <a:t>, </a:t>
            </a:r>
            <a:r>
              <a:rPr lang="fr-FR" b="1" dirty="0">
                <a:effectLst/>
                <a:latin typeface="Georgia"/>
                <a:cs typeface="Georgia"/>
              </a:rPr>
              <a:t>le futur</a:t>
            </a:r>
            <a:r>
              <a:rPr lang="fr-FR" dirty="0">
                <a:effectLst/>
                <a:latin typeface="Georgia"/>
                <a:cs typeface="Georgia"/>
              </a:rPr>
              <a:t> ou </a:t>
            </a:r>
            <a:r>
              <a:rPr lang="fr-FR" b="1" dirty="0">
                <a:effectLst/>
                <a:latin typeface="Georgia"/>
                <a:cs typeface="Georgia"/>
              </a:rPr>
              <a:t>l’impératif </a:t>
            </a:r>
            <a:r>
              <a:rPr lang="fr-FR" dirty="0">
                <a:effectLst/>
                <a:latin typeface="Georgia"/>
                <a:cs typeface="Georgia"/>
              </a:rPr>
              <a:t>dans le résultat.</a:t>
            </a:r>
            <a:endParaRPr lang="en-CA" dirty="0">
              <a:effectLst/>
              <a:latin typeface="Georgia"/>
              <a:cs typeface="Georgia"/>
            </a:endParaRPr>
          </a:p>
          <a:p>
            <a:endParaRPr lang="en-US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639560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eorgia"/>
                <a:cs typeface="Georgia"/>
              </a:rPr>
              <a:t>Le </a:t>
            </a:r>
            <a:r>
              <a:rPr lang="en-US" dirty="0" err="1">
                <a:latin typeface="Georgia"/>
                <a:cs typeface="Georgia"/>
              </a:rPr>
              <a:t>C</a:t>
            </a:r>
            <a:r>
              <a:rPr lang="en-US" dirty="0" err="1" smtClean="0">
                <a:latin typeface="Georgia"/>
                <a:cs typeface="Georgia"/>
              </a:rPr>
              <a:t>onditionnel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>
                <a:solidFill>
                  <a:srgbClr val="FF6600"/>
                </a:solidFill>
                <a:latin typeface="Georgia"/>
                <a:cs typeface="Georgia"/>
              </a:rPr>
              <a:t>p</a:t>
            </a:r>
            <a:r>
              <a:rPr lang="en-US" dirty="0" smtClean="0">
                <a:solidFill>
                  <a:srgbClr val="FF6600"/>
                </a:solidFill>
                <a:latin typeface="Georgia"/>
                <a:cs typeface="Georgia"/>
              </a:rPr>
              <a:t>assé</a:t>
            </a:r>
            <a:endParaRPr lang="en-US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5730" y="2114152"/>
            <a:ext cx="7759389" cy="3992563"/>
          </a:xfrm>
        </p:spPr>
        <p:txBody>
          <a:bodyPr/>
          <a:lstStyle/>
          <a:p>
            <a:r>
              <a:rPr lang="fr-FR" dirty="0">
                <a:effectLst/>
                <a:latin typeface="Georgia"/>
                <a:cs typeface="Georgia"/>
              </a:rPr>
              <a:t>Si mes amis </a:t>
            </a:r>
            <a:r>
              <a:rPr lang="fr-FR" b="1" u="sng" dirty="0">
                <a:effectLst/>
                <a:latin typeface="Georgia"/>
                <a:cs typeface="Georgia"/>
              </a:rPr>
              <a:t>partaient</a:t>
            </a:r>
            <a:r>
              <a:rPr lang="fr-FR" dirty="0">
                <a:effectLst/>
                <a:latin typeface="Georgia"/>
                <a:cs typeface="Georgia"/>
              </a:rPr>
              <a:t>, je </a:t>
            </a:r>
            <a:r>
              <a:rPr lang="fr-FR" b="1" u="sng" dirty="0">
                <a:effectLst/>
                <a:latin typeface="Georgia"/>
                <a:cs typeface="Georgia"/>
              </a:rPr>
              <a:t>partirais</a:t>
            </a:r>
            <a:r>
              <a:rPr lang="fr-FR" dirty="0">
                <a:effectLst/>
                <a:latin typeface="Georgia"/>
                <a:cs typeface="Georgia"/>
              </a:rPr>
              <a:t> aussi</a:t>
            </a:r>
            <a:r>
              <a:rPr lang="fr-FR" dirty="0" smtClean="0">
                <a:effectLst/>
                <a:latin typeface="Georgia"/>
                <a:cs typeface="Georgia"/>
              </a:rPr>
              <a:t>.</a:t>
            </a:r>
            <a:endParaRPr lang="en-CA" dirty="0">
              <a:effectLst/>
              <a:latin typeface="Georgia"/>
              <a:cs typeface="Georgia"/>
            </a:endParaRPr>
          </a:p>
          <a:p>
            <a:pPr marL="0" indent="0">
              <a:buNone/>
            </a:pPr>
            <a:r>
              <a:rPr lang="en-CA" dirty="0" smtClean="0">
                <a:effectLst/>
                <a:latin typeface="Georgia"/>
                <a:cs typeface="Georgia"/>
              </a:rPr>
              <a:t>              </a:t>
            </a:r>
            <a:r>
              <a:rPr lang="fr-FR" dirty="0" smtClean="0">
                <a:effectLst/>
                <a:latin typeface="Georgia"/>
                <a:cs typeface="Georgia"/>
              </a:rPr>
              <a:t>    </a:t>
            </a:r>
            <a:r>
              <a:rPr lang="fr-FR" dirty="0" smtClean="0">
                <a:effectLst/>
                <a:latin typeface="Georgia"/>
                <a:cs typeface="Georgia"/>
              </a:rPr>
              <a:t>           </a:t>
            </a:r>
            <a:r>
              <a:rPr lang="fr-FR" dirty="0">
                <a:effectLst/>
                <a:latin typeface="Georgia"/>
                <a:cs typeface="Georgia"/>
              </a:rPr>
              <a:t>(imparfait)   (conditionnel présent)</a:t>
            </a:r>
            <a:endParaRPr lang="en-CA" dirty="0">
              <a:effectLst/>
              <a:latin typeface="Georgia"/>
              <a:cs typeface="Georgia"/>
            </a:endParaRPr>
          </a:p>
          <a:p>
            <a:pPr marL="0" indent="0">
              <a:buNone/>
            </a:pPr>
            <a:r>
              <a:rPr lang="fr-FR" dirty="0" smtClean="0">
                <a:effectLst/>
                <a:latin typeface="Georgia"/>
                <a:cs typeface="Georgia"/>
              </a:rPr>
              <a:t>-</a:t>
            </a:r>
            <a:r>
              <a:rPr lang="fr-FR" dirty="0">
                <a:effectLst/>
                <a:latin typeface="Georgia"/>
                <a:cs typeface="Georgia"/>
              </a:rPr>
              <a:t>----------------------------------------------------------</a:t>
            </a:r>
            <a:r>
              <a:rPr lang="fr-FR" dirty="0" smtClean="0">
                <a:effectLst/>
                <a:latin typeface="Georgia"/>
                <a:cs typeface="Georgia"/>
              </a:rPr>
              <a:t>-------</a:t>
            </a:r>
            <a:endParaRPr lang="en-CA" dirty="0" smtClean="0">
              <a:effectLst/>
              <a:latin typeface="Georgia"/>
              <a:cs typeface="Georgia"/>
            </a:endParaRPr>
          </a:p>
          <a:p>
            <a:r>
              <a:rPr lang="fr-FR" b="1" i="1" dirty="0" smtClean="0">
                <a:effectLst/>
                <a:latin typeface="Georgia"/>
                <a:cs typeface="Georgia"/>
              </a:rPr>
              <a:t>Si</a:t>
            </a:r>
            <a:r>
              <a:rPr lang="fr-FR" dirty="0" smtClean="0">
                <a:effectLst/>
                <a:latin typeface="Georgia"/>
                <a:cs typeface="Georgia"/>
              </a:rPr>
              <a:t> + le </a:t>
            </a:r>
            <a:r>
              <a:rPr lang="fr-FR" b="1" dirty="0" smtClean="0">
                <a:effectLst/>
                <a:latin typeface="Georgia"/>
                <a:cs typeface="Georgia"/>
              </a:rPr>
              <a:t>imparfait</a:t>
            </a:r>
            <a:r>
              <a:rPr lang="fr-FR" dirty="0" smtClean="0">
                <a:effectLst/>
                <a:latin typeface="Georgia"/>
                <a:cs typeface="Georgia"/>
              </a:rPr>
              <a:t> dans l’hypothèse = </a:t>
            </a:r>
            <a:r>
              <a:rPr lang="fr-FR" b="1" dirty="0" smtClean="0">
                <a:effectLst/>
                <a:latin typeface="Georgia"/>
                <a:cs typeface="Georgia"/>
              </a:rPr>
              <a:t>le conditionnel présent </a:t>
            </a:r>
            <a:r>
              <a:rPr lang="fr-FR" dirty="0" smtClean="0">
                <a:effectLst/>
                <a:latin typeface="Georgia"/>
                <a:cs typeface="Georgia"/>
              </a:rPr>
              <a:t>dans le résultat.</a:t>
            </a:r>
            <a:endParaRPr lang="en-CA" dirty="0" smtClean="0">
              <a:effectLst/>
              <a:latin typeface="Georgia"/>
              <a:cs typeface="Georgia"/>
            </a:endParaRPr>
          </a:p>
          <a:p>
            <a:endParaRPr lang="en-US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651457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eorgia"/>
                <a:cs typeface="Georgia"/>
              </a:rPr>
              <a:t>Le </a:t>
            </a:r>
            <a:r>
              <a:rPr lang="en-US" dirty="0" err="1">
                <a:latin typeface="Georgia"/>
                <a:cs typeface="Georgia"/>
              </a:rPr>
              <a:t>C</a:t>
            </a:r>
            <a:r>
              <a:rPr lang="en-US" dirty="0" err="1" smtClean="0">
                <a:latin typeface="Georgia"/>
                <a:cs typeface="Georgia"/>
              </a:rPr>
              <a:t>onditionnel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>
                <a:solidFill>
                  <a:srgbClr val="FF6600"/>
                </a:solidFill>
                <a:latin typeface="Georgia"/>
                <a:cs typeface="Georgia"/>
              </a:rPr>
              <a:t>p</a:t>
            </a:r>
            <a:r>
              <a:rPr lang="en-US" dirty="0" smtClean="0">
                <a:solidFill>
                  <a:srgbClr val="FF6600"/>
                </a:solidFill>
                <a:latin typeface="Georgia"/>
                <a:cs typeface="Georgia"/>
              </a:rPr>
              <a:t>assé</a:t>
            </a:r>
            <a:endParaRPr lang="en-US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821" y="2129642"/>
            <a:ext cx="7573528" cy="3992563"/>
          </a:xfrm>
        </p:spPr>
        <p:txBody>
          <a:bodyPr/>
          <a:lstStyle/>
          <a:p>
            <a:r>
              <a:rPr lang="fr-FR" dirty="0">
                <a:effectLst/>
                <a:latin typeface="Georgia"/>
                <a:cs typeface="Georgia"/>
              </a:rPr>
              <a:t>Si mes amis </a:t>
            </a:r>
            <a:r>
              <a:rPr lang="fr-FR" b="1" u="sng" dirty="0">
                <a:effectLst/>
                <a:latin typeface="Georgia"/>
                <a:cs typeface="Georgia"/>
              </a:rPr>
              <a:t>étaient partis</a:t>
            </a:r>
            <a:r>
              <a:rPr lang="fr-FR" dirty="0">
                <a:effectLst/>
                <a:latin typeface="Georgia"/>
                <a:cs typeface="Georgia"/>
              </a:rPr>
              <a:t>, je </a:t>
            </a:r>
            <a:r>
              <a:rPr lang="fr-FR" b="1" u="sng" dirty="0">
                <a:effectLst/>
                <a:latin typeface="Georgia"/>
                <a:cs typeface="Georgia"/>
              </a:rPr>
              <a:t>serais </a:t>
            </a:r>
            <a:r>
              <a:rPr lang="fr-FR" dirty="0">
                <a:effectLst/>
                <a:latin typeface="Georgia"/>
                <a:cs typeface="Georgia"/>
              </a:rPr>
              <a:t>aussi parti.</a:t>
            </a:r>
            <a:endParaRPr lang="en-CA" dirty="0">
              <a:effectLst/>
              <a:latin typeface="Georgia"/>
              <a:cs typeface="Georgia"/>
            </a:endParaRPr>
          </a:p>
          <a:p>
            <a:pPr marL="0" indent="0">
              <a:buNone/>
            </a:pPr>
            <a:r>
              <a:rPr lang="fr-FR" dirty="0" smtClean="0">
                <a:effectLst/>
                <a:latin typeface="Georgia"/>
                <a:cs typeface="Georgia"/>
              </a:rPr>
              <a:t>                 </a:t>
            </a:r>
            <a:r>
              <a:rPr lang="fr-FR" dirty="0">
                <a:effectLst/>
                <a:latin typeface="Georgia"/>
                <a:cs typeface="Georgia"/>
              </a:rPr>
              <a:t>(plus-que-parfait)  (conditionnel passé)</a:t>
            </a:r>
            <a:endParaRPr lang="en-CA" dirty="0">
              <a:effectLst/>
              <a:latin typeface="Georgia"/>
              <a:cs typeface="Georgia"/>
            </a:endParaRPr>
          </a:p>
          <a:p>
            <a:pPr marL="0" indent="0">
              <a:buNone/>
            </a:pPr>
            <a:r>
              <a:rPr lang="fr-FR" dirty="0">
                <a:effectLst/>
                <a:latin typeface="Georgia"/>
                <a:cs typeface="Georgia"/>
              </a:rPr>
              <a:t>---------------------------------------------------------------</a:t>
            </a:r>
            <a:r>
              <a:rPr lang="fr-FR" dirty="0" smtClean="0">
                <a:effectLst/>
                <a:latin typeface="Georgia"/>
                <a:cs typeface="Georgia"/>
              </a:rPr>
              <a:t>-</a:t>
            </a:r>
            <a:endParaRPr lang="en-CA" dirty="0" smtClean="0">
              <a:effectLst/>
              <a:latin typeface="Georgia"/>
              <a:cs typeface="Georgia"/>
            </a:endParaRPr>
          </a:p>
          <a:p>
            <a:r>
              <a:rPr lang="fr-FR" b="1" i="1" dirty="0" smtClean="0">
                <a:effectLst/>
                <a:latin typeface="Georgia"/>
                <a:cs typeface="Georgia"/>
              </a:rPr>
              <a:t>Si</a:t>
            </a:r>
            <a:r>
              <a:rPr lang="fr-FR" dirty="0" smtClean="0">
                <a:effectLst/>
                <a:latin typeface="Georgia"/>
                <a:cs typeface="Georgia"/>
              </a:rPr>
              <a:t> + le </a:t>
            </a:r>
            <a:r>
              <a:rPr lang="fr-FR" b="1" dirty="0" smtClean="0">
                <a:effectLst/>
                <a:latin typeface="Georgia"/>
                <a:cs typeface="Georgia"/>
              </a:rPr>
              <a:t>plus-que-parfait</a:t>
            </a:r>
            <a:r>
              <a:rPr lang="fr-FR" dirty="0" smtClean="0">
                <a:effectLst/>
                <a:latin typeface="Georgia"/>
                <a:cs typeface="Georgia"/>
              </a:rPr>
              <a:t> dans l’hypothèse = </a:t>
            </a:r>
            <a:r>
              <a:rPr lang="fr-FR" b="1" dirty="0" smtClean="0">
                <a:effectLst/>
                <a:latin typeface="Georgia"/>
                <a:cs typeface="Georgia"/>
              </a:rPr>
              <a:t>le conditionnel passé </a:t>
            </a:r>
            <a:r>
              <a:rPr lang="fr-FR" dirty="0" smtClean="0">
                <a:effectLst/>
                <a:latin typeface="Georgia"/>
                <a:cs typeface="Georgia"/>
              </a:rPr>
              <a:t>dans le résultat.</a:t>
            </a:r>
            <a:endParaRPr lang="en-CA" dirty="0" smtClean="0">
              <a:effectLst/>
              <a:latin typeface="Georgia"/>
              <a:cs typeface="Georgia"/>
            </a:endParaRPr>
          </a:p>
          <a:p>
            <a:endParaRPr lang="en-US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562423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eorgia"/>
                <a:cs typeface="Georgia"/>
              </a:rPr>
              <a:t>Le </a:t>
            </a:r>
            <a:r>
              <a:rPr lang="en-US" dirty="0" err="1">
                <a:latin typeface="Georgia"/>
                <a:cs typeface="Georgia"/>
              </a:rPr>
              <a:t>C</a:t>
            </a:r>
            <a:r>
              <a:rPr lang="en-US" dirty="0" err="1" smtClean="0">
                <a:latin typeface="Georgia"/>
                <a:cs typeface="Georgia"/>
              </a:rPr>
              <a:t>onditionnel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>
                <a:solidFill>
                  <a:srgbClr val="FF6600"/>
                </a:solidFill>
                <a:latin typeface="Georgia"/>
                <a:cs typeface="Georgia"/>
              </a:rPr>
              <a:t>p</a:t>
            </a:r>
            <a:r>
              <a:rPr lang="en-US" dirty="0" smtClean="0">
                <a:solidFill>
                  <a:srgbClr val="FF6600"/>
                </a:solidFill>
                <a:latin typeface="Georgia"/>
                <a:cs typeface="Georgia"/>
              </a:rPr>
              <a:t>assé</a:t>
            </a:r>
            <a:endParaRPr lang="en-US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472" y="2083173"/>
            <a:ext cx="7960739" cy="4344992"/>
          </a:xfrm>
        </p:spPr>
        <p:txBody>
          <a:bodyPr>
            <a:normAutofit/>
          </a:bodyPr>
          <a:lstStyle/>
          <a:p>
            <a:r>
              <a:rPr lang="fr-FR" b="1" dirty="0">
                <a:effectLst/>
                <a:latin typeface="Georgia"/>
                <a:cs typeface="Georgia"/>
              </a:rPr>
              <a:t>Comment forme-t-on le conditionnel passé ?</a:t>
            </a:r>
            <a:endParaRPr lang="en-CA" dirty="0">
              <a:effectLst/>
              <a:latin typeface="Georgia"/>
              <a:cs typeface="Georgia"/>
            </a:endParaRPr>
          </a:p>
          <a:p>
            <a:pPr marL="0" indent="0">
              <a:lnSpc>
                <a:spcPct val="50000"/>
              </a:lnSpc>
              <a:buNone/>
            </a:pPr>
            <a:r>
              <a:rPr lang="fr-FR" b="1" dirty="0" smtClean="0">
                <a:effectLst/>
                <a:latin typeface="Georgia"/>
                <a:cs typeface="Georgia"/>
              </a:rPr>
              <a:t>       </a:t>
            </a:r>
            <a:endParaRPr lang="fr-FR" b="1" dirty="0">
              <a:latin typeface="Georgia"/>
              <a:cs typeface="Georgia"/>
            </a:endParaRPr>
          </a:p>
          <a:p>
            <a:pPr marL="0" indent="0">
              <a:lnSpc>
                <a:spcPct val="50000"/>
              </a:lnSpc>
              <a:buNone/>
            </a:pPr>
            <a:r>
              <a:rPr lang="fr-FR" b="1" dirty="0" smtClean="0">
                <a:effectLst/>
                <a:latin typeface="Georgia"/>
                <a:cs typeface="Georgia"/>
              </a:rPr>
              <a:t>              </a:t>
            </a:r>
            <a:r>
              <a:rPr lang="fr-FR" b="1" dirty="0" smtClean="0">
                <a:effectLst/>
                <a:latin typeface="Georgia"/>
                <a:cs typeface="Georgia"/>
              </a:rPr>
              <a:t>avoir</a:t>
            </a:r>
            <a:r>
              <a:rPr lang="fr-FR" b="1" dirty="0">
                <a:effectLst/>
                <a:latin typeface="Georgia"/>
                <a:cs typeface="Georgia"/>
              </a:rPr>
              <a:t>/</a:t>
            </a:r>
            <a:r>
              <a:rPr lang="fr-FR" b="1" dirty="0" smtClean="0">
                <a:effectLst/>
                <a:latin typeface="Georgia"/>
                <a:cs typeface="Georgia"/>
              </a:rPr>
              <a:t>être </a:t>
            </a:r>
            <a:r>
              <a:rPr lang="fr-FR" b="1" dirty="0" smtClean="0">
                <a:effectLst/>
                <a:latin typeface="Georgia"/>
                <a:cs typeface="Georgia"/>
              </a:rPr>
              <a:t>	         +        particip</a:t>
            </a:r>
            <a:r>
              <a:rPr lang="fr-FR" b="1" dirty="0" smtClean="0">
                <a:latin typeface="Georgia"/>
                <a:cs typeface="Georgia"/>
              </a:rPr>
              <a:t>e pass</a:t>
            </a:r>
            <a:r>
              <a:rPr lang="fr-FR" b="1" dirty="0" smtClean="0">
                <a:latin typeface="Georgia"/>
                <a:cs typeface="Georgia"/>
              </a:rPr>
              <a:t>é</a:t>
            </a:r>
            <a:endParaRPr lang="fr-FR" b="1" dirty="0" smtClean="0">
              <a:effectLst/>
              <a:latin typeface="Georgia"/>
              <a:cs typeface="Georgia"/>
            </a:endParaRPr>
          </a:p>
          <a:p>
            <a:pPr marL="0" indent="0">
              <a:lnSpc>
                <a:spcPct val="50000"/>
              </a:lnSpc>
              <a:buNone/>
            </a:pPr>
            <a:r>
              <a:rPr lang="fr-FR" b="1" dirty="0" smtClean="0">
                <a:effectLst/>
                <a:latin typeface="Georgia"/>
                <a:cs typeface="Georgia"/>
              </a:rPr>
              <a:t>(</a:t>
            </a:r>
            <a:r>
              <a:rPr lang="fr-FR" b="1" i="1" dirty="0">
                <a:effectLst/>
                <a:latin typeface="Georgia"/>
                <a:cs typeface="Georgia"/>
              </a:rPr>
              <a:t>au conditionnel</a:t>
            </a:r>
            <a:r>
              <a:rPr lang="en-CA" dirty="0">
                <a:effectLst/>
                <a:latin typeface="Georgia"/>
                <a:cs typeface="Georgia"/>
              </a:rPr>
              <a:t> </a:t>
            </a:r>
            <a:r>
              <a:rPr lang="fr-FR" b="1" i="1" dirty="0" smtClean="0">
                <a:effectLst/>
                <a:latin typeface="Georgia"/>
                <a:cs typeface="Georgia"/>
              </a:rPr>
              <a:t>présent</a:t>
            </a:r>
            <a:r>
              <a:rPr lang="fr-FR" dirty="0" smtClean="0">
                <a:effectLst/>
                <a:latin typeface="Georgia"/>
                <a:cs typeface="Georgia"/>
              </a:rPr>
              <a:t>)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fr-FR" dirty="0" smtClean="0">
                <a:effectLst/>
                <a:latin typeface="Georgia"/>
                <a:cs typeface="Georgia"/>
              </a:rPr>
              <a:t>		  </a:t>
            </a:r>
          </a:p>
          <a:p>
            <a:r>
              <a:rPr lang="fr-FR" b="1" dirty="0" smtClean="0">
                <a:effectLst/>
                <a:latin typeface="Georgia"/>
                <a:cs typeface="Georgia"/>
              </a:rPr>
              <a:t>Exemple</a:t>
            </a:r>
            <a:r>
              <a:rPr lang="fr-FR" b="1" dirty="0">
                <a:effectLst/>
                <a:latin typeface="Georgia"/>
                <a:cs typeface="Georgia"/>
              </a:rPr>
              <a:t> : </a:t>
            </a:r>
            <a:r>
              <a:rPr lang="fr-FR" dirty="0">
                <a:effectLst/>
                <a:latin typeface="Georgia"/>
                <a:cs typeface="Georgia"/>
              </a:rPr>
              <a:t> </a:t>
            </a:r>
            <a:endParaRPr lang="fr-FR" dirty="0" smtClean="0">
              <a:effectLst/>
              <a:latin typeface="Georgia"/>
              <a:cs typeface="Georgia"/>
            </a:endParaRPr>
          </a:p>
          <a:p>
            <a:pPr lvl="1"/>
            <a:r>
              <a:rPr lang="fr-FR" dirty="0" smtClean="0">
                <a:effectLst/>
                <a:latin typeface="Georgia"/>
                <a:cs typeface="Georgia"/>
              </a:rPr>
              <a:t>j’</a:t>
            </a:r>
            <a:r>
              <a:rPr lang="fr-FR" b="1" dirty="0" smtClean="0">
                <a:effectLst/>
                <a:latin typeface="Georgia"/>
                <a:cs typeface="Georgia"/>
              </a:rPr>
              <a:t>aur</a:t>
            </a:r>
            <a:r>
              <a:rPr lang="fr-FR" b="1" i="1" dirty="0" smtClean="0">
                <a:effectLst/>
                <a:latin typeface="Georgia"/>
                <a:cs typeface="Georgia"/>
              </a:rPr>
              <a:t>ais</a:t>
            </a:r>
            <a:r>
              <a:rPr lang="fr-FR" dirty="0" smtClean="0">
                <a:effectLst/>
                <a:latin typeface="Georgia"/>
                <a:cs typeface="Georgia"/>
              </a:rPr>
              <a:t> </a:t>
            </a:r>
            <a:r>
              <a:rPr lang="fr-FR" dirty="0">
                <a:effectLst/>
                <a:latin typeface="Georgia"/>
                <a:cs typeface="Georgia"/>
              </a:rPr>
              <a:t>fait (avoir</a:t>
            </a:r>
            <a:r>
              <a:rPr lang="fr-FR" dirty="0" smtClean="0">
                <a:effectLst/>
                <a:latin typeface="Georgia"/>
                <a:cs typeface="Georgia"/>
              </a:rPr>
              <a:t>)</a:t>
            </a:r>
            <a:endParaRPr lang="en-CA" dirty="0">
              <a:effectLst/>
              <a:latin typeface="Georgia"/>
              <a:cs typeface="Georgia"/>
            </a:endParaRPr>
          </a:p>
          <a:p>
            <a:pPr lvl="1"/>
            <a:r>
              <a:rPr lang="fr-FR" dirty="0" smtClean="0">
                <a:effectLst/>
                <a:latin typeface="Georgia"/>
                <a:cs typeface="Georgia"/>
              </a:rPr>
              <a:t>elle </a:t>
            </a:r>
            <a:r>
              <a:rPr lang="fr-FR" b="1" dirty="0">
                <a:effectLst/>
                <a:latin typeface="Georgia"/>
                <a:cs typeface="Georgia"/>
              </a:rPr>
              <a:t>ser</a:t>
            </a:r>
            <a:r>
              <a:rPr lang="fr-FR" b="1" i="1" dirty="0">
                <a:effectLst/>
                <a:latin typeface="Georgia"/>
                <a:cs typeface="Georgia"/>
              </a:rPr>
              <a:t>ait </a:t>
            </a:r>
            <a:r>
              <a:rPr lang="fr-FR" dirty="0">
                <a:effectLst/>
                <a:latin typeface="Georgia"/>
                <a:cs typeface="Georgia"/>
              </a:rPr>
              <a:t>allé</a:t>
            </a:r>
            <a:r>
              <a:rPr lang="fr-FR" dirty="0">
                <a:solidFill>
                  <a:srgbClr val="FF0000"/>
                </a:solidFill>
                <a:effectLst/>
                <a:latin typeface="Georgia"/>
                <a:cs typeface="Georgia"/>
              </a:rPr>
              <a:t>e</a:t>
            </a:r>
            <a:r>
              <a:rPr lang="fr-FR" dirty="0">
                <a:effectLst/>
                <a:latin typeface="Georgia"/>
                <a:cs typeface="Georgia"/>
              </a:rPr>
              <a:t> (être</a:t>
            </a:r>
            <a:r>
              <a:rPr lang="fr-FR" dirty="0" smtClean="0">
                <a:effectLst/>
                <a:latin typeface="Georgia"/>
                <a:cs typeface="Georgia"/>
              </a:rPr>
              <a:t>)</a:t>
            </a:r>
            <a:endParaRPr lang="en-CA" dirty="0">
              <a:effectLst/>
              <a:latin typeface="Georgia"/>
              <a:cs typeface="Georgia"/>
            </a:endParaRPr>
          </a:p>
          <a:p>
            <a:pPr lvl="1"/>
            <a:r>
              <a:rPr lang="fr-FR" dirty="0" smtClean="0">
                <a:effectLst/>
                <a:latin typeface="Georgia"/>
                <a:cs typeface="Georgia"/>
              </a:rPr>
              <a:t> </a:t>
            </a:r>
            <a:r>
              <a:rPr lang="fr-FR" dirty="0">
                <a:effectLst/>
                <a:latin typeface="Georgia"/>
                <a:cs typeface="Georgia"/>
              </a:rPr>
              <a:t>ils se </a:t>
            </a:r>
            <a:r>
              <a:rPr lang="fr-FR" b="1" dirty="0">
                <a:effectLst/>
                <a:latin typeface="Georgia"/>
                <a:cs typeface="Georgia"/>
              </a:rPr>
              <a:t>ser</a:t>
            </a:r>
            <a:r>
              <a:rPr lang="fr-FR" b="1" i="1" dirty="0">
                <a:effectLst/>
                <a:latin typeface="Georgia"/>
                <a:cs typeface="Georgia"/>
              </a:rPr>
              <a:t>aient</a:t>
            </a:r>
            <a:r>
              <a:rPr lang="fr-FR" dirty="0">
                <a:effectLst/>
                <a:latin typeface="Georgia"/>
                <a:cs typeface="Georgia"/>
              </a:rPr>
              <a:t> endormi</a:t>
            </a:r>
            <a:r>
              <a:rPr lang="fr-FR" dirty="0">
                <a:solidFill>
                  <a:srgbClr val="FF0000"/>
                </a:solidFill>
                <a:effectLst/>
                <a:latin typeface="Georgia"/>
                <a:cs typeface="Georgia"/>
              </a:rPr>
              <a:t>s</a:t>
            </a:r>
            <a:r>
              <a:rPr lang="fr-FR" dirty="0">
                <a:effectLst/>
                <a:latin typeface="Georgia"/>
                <a:cs typeface="Georgia"/>
              </a:rPr>
              <a:t> (verbe pronominal)	</a:t>
            </a:r>
            <a:endParaRPr lang="en-CA" dirty="0">
              <a:effectLst/>
              <a:latin typeface="Georgia"/>
              <a:cs typeface="Georgia"/>
            </a:endParaRPr>
          </a:p>
          <a:p>
            <a:endParaRPr lang="en-US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042799313"/>
      </p:ext>
    </p:extLst>
  </p:cSld>
  <p:clrMapOvr>
    <a:masterClrMapping/>
  </p:clrMapOvr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22</TotalTime>
  <Words>243</Words>
  <Application>Microsoft Macintosh PowerPoint</Application>
  <PresentationFormat>On-screen Show (4:3)</PresentationFormat>
  <Paragraphs>46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Spectrum</vt:lpstr>
      <vt:lpstr>Le Conditionnel passé</vt:lpstr>
      <vt:lpstr>Le Conditionnel passé</vt:lpstr>
      <vt:lpstr>Le Conditionnel passé</vt:lpstr>
      <vt:lpstr>Le Conditionnel passé</vt:lpstr>
      <vt:lpstr>Le Conditionnel passé</vt:lpstr>
      <vt:lpstr>Le Conditionnel passé</vt:lpstr>
      <vt:lpstr>Le Conditionnel passé</vt:lpstr>
    </vt:vector>
  </TitlesOfParts>
  <Company>Toronto Prep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conditionnel Passé</dc:title>
  <dc:creator>John Forbes</dc:creator>
  <cp:lastModifiedBy>Kristen Valente</cp:lastModifiedBy>
  <cp:revision>8</cp:revision>
  <dcterms:created xsi:type="dcterms:W3CDTF">2014-11-10T13:46:33Z</dcterms:created>
  <dcterms:modified xsi:type="dcterms:W3CDTF">2015-11-19T05:30:27Z</dcterms:modified>
</cp:coreProperties>
</file>